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4" r:id="rId3"/>
    <p:sldId id="262" r:id="rId4"/>
    <p:sldId id="282" r:id="rId5"/>
    <p:sldId id="281" r:id="rId6"/>
    <p:sldId id="284" r:id="rId7"/>
    <p:sldId id="286" r:id="rId8"/>
    <p:sldId id="283" r:id="rId9"/>
    <p:sldId id="276" r:id="rId10"/>
    <p:sldId id="275" r:id="rId11"/>
    <p:sldId id="285" r:id="rId12"/>
    <p:sldId id="278" r:id="rId13"/>
    <p:sldId id="279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5" d="100"/>
          <a:sy n="75" d="100"/>
        </p:scale>
        <p:origin x="-1824" y="-33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10.01.2018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10.01.2018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10.01.2018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10.01.2018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10.01.2018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10.01.2018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10.01.2018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10.01.2018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10.01.2018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10.01.2018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10.01.2018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10.01.2018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image" Target="../media/image52.jpeg"/><Relationship Id="rId7" Type="http://schemas.openxmlformats.org/officeDocument/2006/relationships/image" Target="../media/image56.jpeg"/><Relationship Id="rId12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11" Type="http://schemas.openxmlformats.org/officeDocument/2006/relationships/image" Target="../media/image60.jpeg"/><Relationship Id="rId5" Type="http://schemas.openxmlformats.org/officeDocument/2006/relationships/image" Target="../media/image54.jpeg"/><Relationship Id="rId10" Type="http://schemas.openxmlformats.org/officeDocument/2006/relationships/image" Target="../media/image59.jpeg"/><Relationship Id="rId4" Type="http://schemas.openxmlformats.org/officeDocument/2006/relationships/image" Target="../media/image53.jpeg"/><Relationship Id="rId9" Type="http://schemas.openxmlformats.org/officeDocument/2006/relationships/image" Target="../media/image5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mailto:admin@applehill.ru" TargetMode="External"/><Relationship Id="rId7" Type="http://schemas.openxmlformats.org/officeDocument/2006/relationships/image" Target="../media/image6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65.jpeg"/><Relationship Id="rId4" Type="http://schemas.openxmlformats.org/officeDocument/2006/relationships/hyperlink" Target="mailto:info@applehill.ru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11" Type="http://schemas.openxmlformats.org/officeDocument/2006/relationships/image" Target="../media/image11.jpeg"/><Relationship Id="rId5" Type="http://schemas.openxmlformats.org/officeDocument/2006/relationships/image" Target="../media/image6.jpeg"/><Relationship Id="rId10" Type="http://schemas.openxmlformats.org/officeDocument/2006/relationships/image" Target="../media/image10.jpeg"/><Relationship Id="rId4" Type="http://schemas.openxmlformats.org/officeDocument/2006/relationships/image" Target="../media/image5.jpeg"/><Relationship Id="rId9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2.jpeg"/><Relationship Id="rId7" Type="http://schemas.openxmlformats.org/officeDocument/2006/relationships/image" Target="../media/image1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2.png"/><Relationship Id="rId9" Type="http://schemas.openxmlformats.org/officeDocument/2006/relationships/image" Target="../media/image17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12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11" Type="http://schemas.openxmlformats.org/officeDocument/2006/relationships/image" Target="../media/image26.jpeg"/><Relationship Id="rId5" Type="http://schemas.openxmlformats.org/officeDocument/2006/relationships/image" Target="../media/image20.jpeg"/><Relationship Id="rId10" Type="http://schemas.openxmlformats.org/officeDocument/2006/relationships/image" Target="../media/image25.jpeg"/><Relationship Id="rId4" Type="http://schemas.openxmlformats.org/officeDocument/2006/relationships/image" Target="../media/image19.jpeg"/><Relationship Id="rId9" Type="http://schemas.openxmlformats.org/officeDocument/2006/relationships/image" Target="../media/image24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.png"/><Relationship Id="rId7" Type="http://schemas.openxmlformats.org/officeDocument/2006/relationships/image" Target="../media/image3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10" Type="http://schemas.openxmlformats.org/officeDocument/2006/relationships/image" Target="../media/image33.jpeg"/><Relationship Id="rId4" Type="http://schemas.openxmlformats.org/officeDocument/2006/relationships/image" Target="../media/image27.jpeg"/><Relationship Id="rId9" Type="http://schemas.openxmlformats.org/officeDocument/2006/relationships/image" Target="../media/image32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12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11" Type="http://schemas.openxmlformats.org/officeDocument/2006/relationships/image" Target="../media/image42.jpeg"/><Relationship Id="rId5" Type="http://schemas.openxmlformats.org/officeDocument/2006/relationships/image" Target="../media/image36.jpeg"/><Relationship Id="rId10" Type="http://schemas.openxmlformats.org/officeDocument/2006/relationships/image" Target="../media/image41.jpeg"/><Relationship Id="rId4" Type="http://schemas.openxmlformats.org/officeDocument/2006/relationships/image" Target="../media/image35.jpeg"/><Relationship Id="rId9" Type="http://schemas.openxmlformats.org/officeDocument/2006/relationships/image" Target="../media/image4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2.png"/><Relationship Id="rId7" Type="http://schemas.openxmlformats.org/officeDocument/2006/relationships/image" Target="../media/image4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10" Type="http://schemas.openxmlformats.org/officeDocument/2006/relationships/image" Target="../media/image51.jpeg"/><Relationship Id="rId4" Type="http://schemas.openxmlformats.org/officeDocument/2006/relationships/image" Target="../media/image45.jpeg"/><Relationship Id="rId9" Type="http://schemas.openxmlformats.org/officeDocument/2006/relationships/image" Target="../media/image5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r\Desktop\lata-trek_zimoi_bi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9" name="Подзаголовок 2"/>
          <p:cNvSpPr>
            <a:spLocks noGrp="1"/>
          </p:cNvSpPr>
          <p:nvPr>
            <p:ph type="subTitle" idx="1"/>
          </p:nvPr>
        </p:nvSpPr>
        <p:spPr>
          <a:xfrm>
            <a:off x="-15988" y="6020718"/>
            <a:ext cx="9159988" cy="837282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00B050"/>
            </a:solidFill>
          </a:ln>
        </p:spPr>
        <p:txBody>
          <a:bodyPr anchor="ctr">
            <a:noAutofit/>
          </a:bodyPr>
          <a:lstStyle/>
          <a:p>
            <a:pPr algn="r"/>
            <a:r>
              <a:rPr lang="ru-RU" sz="21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ул. Крылатская, 1</a:t>
            </a:r>
          </a:p>
          <a:p>
            <a:pPr algn="r"/>
            <a:r>
              <a:rPr lang="ru-RU" sz="21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Телефон:  +7 (495) 744-51-00</a:t>
            </a:r>
            <a:endParaRPr lang="ru-RU" sz="21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Заголовок 1"/>
          <p:cNvSpPr>
            <a:spLocks noGrp="1"/>
          </p:cNvSpPr>
          <p:nvPr>
            <p:ph type="ctrTitle"/>
          </p:nvPr>
        </p:nvSpPr>
        <p:spPr>
          <a:xfrm>
            <a:off x="6103" y="692696"/>
            <a:ext cx="9144000" cy="691285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00B050"/>
            </a:solidFill>
          </a:ln>
        </p:spPr>
        <p:txBody>
          <a:bodyPr>
            <a:normAutofit fontScale="90000"/>
          </a:bodyPr>
          <a:lstStyle/>
          <a:p>
            <a:r>
              <a:rPr lang="ru-RU" sz="3600" b="1" dirty="0" smtClean="0">
                <a:solidFill>
                  <a:srgbClr val="00B05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Яблоневый сад</a:t>
            </a:r>
            <a:endParaRPr lang="ru-RU" sz="3600" b="1" dirty="0">
              <a:solidFill>
                <a:srgbClr val="00B05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11" name="Picture 3" descr="C:\Users\Администратор\Desktop\ah-log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089771"/>
            <a:ext cx="619239" cy="723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886022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3" descr="D:\ECS\ECS_Лата-Трэк\500 ДИЗАЙН\Ушаков_сайт\main_baza_summer1-0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0015" b="71315"/>
          <a:stretch/>
        </p:blipFill>
        <p:spPr bwMode="auto">
          <a:xfrm>
            <a:off x="126" y="0"/>
            <a:ext cx="9143874" cy="125772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6508" y="1340768"/>
            <a:ext cx="9127492" cy="576064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sz="2500" b="1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  ЛЕТНЯЯ ИНФРАСТРУКТУРА</a:t>
            </a:r>
            <a:endParaRPr lang="ru-RU" sz="2500" b="1" dirty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Объект 2"/>
          <p:cNvSpPr txBox="1">
            <a:spLocks/>
          </p:cNvSpPr>
          <p:nvPr/>
        </p:nvSpPr>
        <p:spPr>
          <a:xfrm>
            <a:off x="251519" y="2088232"/>
            <a:ext cx="5256585" cy="357301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/>
            <a:r>
              <a:rPr lang="ru-RU" sz="1700" b="1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Три </a:t>
            </a:r>
            <a:r>
              <a:rPr lang="ru-RU" sz="1700" b="1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грунтовых теннисных корта с освещением в тёмное время </a:t>
            </a:r>
            <a:r>
              <a:rPr lang="ru-RU" sz="1700" b="1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суток</a:t>
            </a:r>
          </a:p>
          <a:p>
            <a:pPr marL="0"/>
            <a:r>
              <a:rPr lang="ru-RU" sz="1700" b="1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Спортивные </a:t>
            </a:r>
            <a:r>
              <a:rPr lang="ru-RU" sz="1700" b="1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батуты, </a:t>
            </a:r>
            <a:r>
              <a:rPr lang="ru-RU" sz="1700" b="1" dirty="0" err="1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аэротруба</a:t>
            </a:r>
            <a:endParaRPr lang="ru-RU" sz="1700" b="1" dirty="0" smtClean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0"/>
            <a:r>
              <a:rPr lang="ru-RU" sz="1700" b="1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Площадка для </a:t>
            </a:r>
            <a:r>
              <a:rPr lang="ru-RU" sz="1700" b="1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волейбола, мини-футбола</a:t>
            </a:r>
          </a:p>
          <a:p>
            <a:pPr marL="0"/>
            <a:r>
              <a:rPr lang="ru-RU" sz="1700" b="1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Спортивные велосипеды, ролики</a:t>
            </a:r>
          </a:p>
          <a:p>
            <a:pPr marL="0"/>
            <a:r>
              <a:rPr lang="ru-RU" sz="1700" b="1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Столы для настольного тенниса, </a:t>
            </a:r>
            <a:r>
              <a:rPr lang="ru-RU" sz="1700" b="1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петанк</a:t>
            </a:r>
          </a:p>
          <a:p>
            <a:pPr marL="0"/>
            <a:r>
              <a:rPr lang="ru-RU" sz="1700" b="1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Лучный и пневматический </a:t>
            </a:r>
            <a:r>
              <a:rPr lang="ru-RU" sz="1700" b="1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тир</a:t>
            </a:r>
          </a:p>
          <a:p>
            <a:pPr marL="0"/>
            <a:r>
              <a:rPr lang="ru-RU" sz="1700" b="1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Настольный футбол и хоккей</a:t>
            </a:r>
          </a:p>
          <a:p>
            <a:pPr marL="0"/>
            <a:r>
              <a:rPr lang="ru-RU" sz="1700" b="1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Надувной бассейн, шезлонги</a:t>
            </a:r>
          </a:p>
          <a:p>
            <a:pPr marL="0"/>
            <a:r>
              <a:rPr lang="ru-RU" sz="1700" b="1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Площадки </a:t>
            </a:r>
            <a:r>
              <a:rPr lang="ru-RU" sz="1700" b="1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для </a:t>
            </a:r>
            <a:r>
              <a:rPr lang="ru-RU" sz="1700" b="1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тимбилдинга</a:t>
            </a:r>
          </a:p>
          <a:p>
            <a:pPr marL="0" indent="0">
              <a:buNone/>
            </a:pPr>
            <a:endParaRPr lang="ru-RU" sz="1700" b="1" dirty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0"/>
            <a:endParaRPr lang="ru-RU" sz="1800" b="1" dirty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0"/>
            <a:endParaRPr lang="ru-RU" sz="1800" b="1" dirty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0"/>
            <a:endParaRPr lang="ru-RU" sz="1800" b="1" dirty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0"/>
            <a:endParaRPr lang="ru-RU" sz="1800" b="1" dirty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0"/>
            <a:endParaRPr lang="ru-RU" sz="1800" b="1" dirty="0" smtClean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0"/>
            <a:endParaRPr lang="ru-RU" sz="1800" b="1" dirty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0"/>
            <a:endParaRPr lang="ru-RU" sz="1800" b="1" dirty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0"/>
            <a:endParaRPr lang="ru-RU" sz="1800" b="1" dirty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0"/>
            <a:endParaRPr lang="ru-RU" sz="1800" b="1" dirty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6" name="Picture 4" descr="C:\Users\Администратор\Desktop\корт - копия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1581" y="5043310"/>
            <a:ext cx="2884755" cy="1194002"/>
          </a:xfrm>
          <a:prstGeom prst="rect">
            <a:avLst/>
          </a:prstGeom>
          <a:noFill/>
          <a:ln w="38100">
            <a:solidFill>
              <a:schemeClr val="bg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D:\ECS\ECS_Лата-Трэк\700 ФОТО_ЛТ\000 ПРЕЗЕНТАЦИЯ\Стрельба из пневматической винтовки_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5" y="4067969"/>
            <a:ext cx="1770394" cy="132779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  <p:pic>
        <p:nvPicPr>
          <p:cNvPr id="3075" name="Picture 3" descr="C:\Users\Администратор\Desktop\корт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7698"/>
          <a:stretch/>
        </p:blipFill>
        <p:spPr bwMode="auto">
          <a:xfrm>
            <a:off x="5724128" y="3419897"/>
            <a:ext cx="1734854" cy="1187919"/>
          </a:xfrm>
          <a:prstGeom prst="rect">
            <a:avLst/>
          </a:prstGeom>
          <a:noFill/>
          <a:ln w="38100">
            <a:solidFill>
              <a:schemeClr val="bg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D:\ECS\ECS_Лата-Трэк\700 ФОТО_ЛТ\000 ПРЕЗЕНТАЦИЯ\Настольный-тенис_web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2527667"/>
            <a:ext cx="1770394" cy="118026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  <p:pic>
        <p:nvPicPr>
          <p:cNvPr id="3077" name="Picture 5" descr="C:\Users\Администратор\Desktop\петанк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6421" y="5675544"/>
            <a:ext cx="1707627" cy="1137832"/>
          </a:xfrm>
          <a:prstGeom prst="rect">
            <a:avLst/>
          </a:prstGeom>
          <a:noFill/>
          <a:ln w="38100">
            <a:solidFill>
              <a:schemeClr val="bg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Администратор\Desktop\P1014297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1119" r="5901"/>
          <a:stretch/>
        </p:blipFill>
        <p:spPr bwMode="auto">
          <a:xfrm>
            <a:off x="5724128" y="1691705"/>
            <a:ext cx="1707627" cy="1188689"/>
          </a:xfrm>
          <a:prstGeom prst="rect">
            <a:avLst/>
          </a:prstGeom>
          <a:noFill/>
          <a:ln w="38100">
            <a:solidFill>
              <a:schemeClr val="bg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C:\Users\Администратор\Desktop\P1000833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1102" r="7527"/>
          <a:stretch/>
        </p:blipFill>
        <p:spPr bwMode="auto">
          <a:xfrm>
            <a:off x="7308304" y="1052736"/>
            <a:ext cx="1770394" cy="1188689"/>
          </a:xfrm>
          <a:prstGeom prst="rect">
            <a:avLst/>
          </a:prstGeom>
          <a:noFill/>
          <a:ln w="38100">
            <a:solidFill>
              <a:schemeClr val="bg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Администратор\Desktop\Волейбол2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744" r="9680"/>
          <a:stretch/>
        </p:blipFill>
        <p:spPr bwMode="auto">
          <a:xfrm>
            <a:off x="1856261" y="5229200"/>
            <a:ext cx="1707627" cy="1137832"/>
          </a:xfrm>
          <a:prstGeom prst="rect">
            <a:avLst/>
          </a:prstGeom>
          <a:noFill/>
          <a:ln w="38100">
            <a:solidFill>
              <a:schemeClr val="bg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Администратор\Desktop\Мега-волейбол.JP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9167" b="6777"/>
          <a:stretch/>
        </p:blipFill>
        <p:spPr bwMode="auto">
          <a:xfrm>
            <a:off x="107504" y="5360725"/>
            <a:ext cx="1728192" cy="1452651"/>
          </a:xfrm>
          <a:prstGeom prst="rect">
            <a:avLst/>
          </a:prstGeom>
          <a:noFill/>
          <a:ln w="38100">
            <a:solidFill>
              <a:schemeClr val="bg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3" descr="C:\Users\Администратор\Desktop\ah-logo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3501" y="6005229"/>
            <a:ext cx="619239" cy="723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866740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3" descr="D:\ECS\ECS_Лата-Трэк\500 ДИЗАЙН\Ушаков_сайт\main_baza_summer1-0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0015" b="71315"/>
          <a:stretch/>
        </p:blipFill>
        <p:spPr bwMode="auto">
          <a:xfrm>
            <a:off x="126" y="0"/>
            <a:ext cx="9143874" cy="125772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6508" y="1412776"/>
            <a:ext cx="9127492" cy="576064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sz="2500" b="1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  СМОТРОВАЯ ПЛОЩАДКА</a:t>
            </a:r>
            <a:endParaRPr lang="ru-RU" sz="2500" b="1" dirty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Объект 2"/>
          <p:cNvSpPr txBox="1">
            <a:spLocks/>
          </p:cNvSpPr>
          <p:nvPr/>
        </p:nvSpPr>
        <p:spPr>
          <a:xfrm>
            <a:off x="214283" y="2132856"/>
            <a:ext cx="4789765" cy="38164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ru-RU" sz="18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        Недалеко от «Яблоневого сада» находится </a:t>
            </a:r>
            <a:r>
              <a:rPr lang="ru-RU" sz="180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самая высокая точка северо-запада столицы, с которой открывается захватывающий вид на Москву. Башни «Сити» и исторический центр, храм Пресвятой Богородицы, новостройки и здание МГУ, излучины Москвы-реки и берега, утопающие в зелени: такая впечатляющая панорама отлично подходит для фотосессии </a:t>
            </a:r>
            <a:r>
              <a:rPr lang="ru-RU" sz="18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молодоженов, а место – для запуска шаров или китайских фонариков! </a:t>
            </a:r>
            <a:endParaRPr lang="ru-RU" sz="1800" b="1" dirty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0"/>
            <a:endParaRPr lang="ru-RU" sz="1800" b="1" dirty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0"/>
            <a:endParaRPr lang="ru-RU" sz="1800" b="1" dirty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0"/>
            <a:endParaRPr lang="ru-RU" sz="1800" b="1" dirty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0"/>
            <a:endParaRPr lang="ru-RU" sz="1800" b="1" dirty="0" smtClean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0"/>
            <a:endParaRPr lang="ru-RU" sz="1800" b="1" dirty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0"/>
            <a:endParaRPr lang="ru-RU" sz="1800" b="1" dirty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0"/>
            <a:endParaRPr lang="ru-RU" sz="1800" b="1" dirty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0"/>
            <a:endParaRPr lang="ru-RU" sz="1800" b="1" dirty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Picture 3" descr="C:\Users\Администратор\Desktop\ah-log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2443" y="6089770"/>
            <a:ext cx="619239" cy="723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Администратор\Desktop\ALS_0113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1513"/>
          <a:stretch/>
        </p:blipFill>
        <p:spPr bwMode="auto">
          <a:xfrm>
            <a:off x="5514983" y="548680"/>
            <a:ext cx="3521513" cy="183954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Администратор\Desktop\ПРЕЗЕНТАЦИИ\нов фото\Вид с горы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4772" b="12241"/>
          <a:stretch/>
        </p:blipFill>
        <p:spPr bwMode="auto">
          <a:xfrm>
            <a:off x="5434248" y="4776716"/>
            <a:ext cx="3565091" cy="196465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\\latasrv\Data_share\Event-отдел\ДЛЯ САЙТА APPLE HILL\1 Новое для сайта\3 Раздел НАШИ УСЛУГИ\2 Активный отдых\Смотровая площадка\303.jpg"/>
          <p:cNvPicPr>
            <a:picLocks noChangeAspect="1" noChangeArrowheads="1"/>
          </p:cNvPicPr>
          <p:nvPr/>
        </p:nvPicPr>
        <p:blipFill>
          <a:blip r:embed="rId6" cstate="print"/>
          <a:srcRect t="15512"/>
          <a:stretch>
            <a:fillRect/>
          </a:stretch>
        </p:blipFill>
        <p:spPr bwMode="auto">
          <a:xfrm>
            <a:off x="5452303" y="2564904"/>
            <a:ext cx="3578655" cy="201622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2250810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3" descr="D:\ECS\ECS_Лата-Трэк\500 ДИЗАЙН\Ушаков_сайт\main_baza_summer1-0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0015" b="71315"/>
          <a:stretch/>
        </p:blipFill>
        <p:spPr bwMode="auto">
          <a:xfrm>
            <a:off x="126" y="0"/>
            <a:ext cx="9143874" cy="125772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00510" y="1412776"/>
            <a:ext cx="3419872" cy="571504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2500" b="1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РАСПОЛОЖЕНИЕ</a:t>
            </a:r>
            <a:endParaRPr lang="ru-RU" sz="2500" b="1" dirty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22607" y="2218505"/>
            <a:ext cx="4039836" cy="36471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«</a:t>
            </a:r>
            <a:r>
              <a:rPr lang="en-US" b="1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Apple Hill</a:t>
            </a:r>
            <a:r>
              <a:rPr lang="ru-RU" b="1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»</a:t>
            </a:r>
            <a:r>
              <a:rPr lang="en-US" b="1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расположен в самом экологически чистом районе Москвы.</a:t>
            </a:r>
          </a:p>
          <a:p>
            <a:r>
              <a:rPr lang="ru-RU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В шаговой доступности от метро, удобная транспортная развязка. </a:t>
            </a:r>
          </a:p>
          <a:p>
            <a:r>
              <a:rPr lang="ru-RU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Находится в олимпийском сердце Москвы, прямо на Крылатских холмах.</a:t>
            </a:r>
          </a:p>
          <a:p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Расположение </a:t>
            </a:r>
            <a:r>
              <a:rPr lang="ru-RU" b="1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«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Apple Hill</a:t>
            </a:r>
            <a:r>
              <a:rPr lang="ru-RU" b="1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» </a:t>
            </a:r>
            <a:r>
              <a:rPr lang="ru-RU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позволяет 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проводить мероприятия загородного формата в городской черте.</a:t>
            </a:r>
          </a:p>
          <a:p>
            <a:endParaRPr lang="ru-RU" sz="1500" dirty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4" name="Picture 2" descr="http://lata-track.ru/map/shema_proezd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6962" y="1257727"/>
            <a:ext cx="4570265" cy="428146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C:\Users\Администратор\Desktop\ah-logo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2443" y="6089770"/>
            <a:ext cx="619239" cy="723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90549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3" descr="D:\ECS\ECS_Лата-Трэк\500 ДИЗАЙН\Ушаков_сайт\main_baza_summer1-0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0015" b="71315"/>
          <a:stretch/>
        </p:blipFill>
        <p:spPr bwMode="auto">
          <a:xfrm>
            <a:off x="126" y="0"/>
            <a:ext cx="9143874" cy="125772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00510" y="1268760"/>
            <a:ext cx="7035786" cy="504056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sz="2500" b="1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НАШИ КОНТАКТЫ</a:t>
            </a:r>
          </a:p>
          <a:p>
            <a:pPr>
              <a:buNone/>
            </a:pPr>
            <a:endParaRPr lang="en-US" sz="2500" b="1" dirty="0" smtClean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ru-RU" sz="2500" b="1" dirty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Объект 2"/>
          <p:cNvSpPr txBox="1">
            <a:spLocks/>
          </p:cNvSpPr>
          <p:nvPr/>
        </p:nvSpPr>
        <p:spPr>
          <a:xfrm>
            <a:off x="251519" y="1772816"/>
            <a:ext cx="5184577" cy="40324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1800" dirty="0" smtClean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r>
              <a:rPr lang="ru-RU" sz="20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121552</a:t>
            </a:r>
            <a:r>
              <a:rPr lang="ru-RU" sz="200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, Москва, ул. Крылатская,  д. 1</a:t>
            </a:r>
          </a:p>
          <a:p>
            <a:pPr marL="0" indent="0">
              <a:buNone/>
            </a:pPr>
            <a:r>
              <a:rPr lang="ru-RU" sz="200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Заезд с ул. Крылатские холмы, </a:t>
            </a:r>
            <a:endParaRPr lang="en-US" sz="2000" dirty="0" smtClean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r>
              <a:rPr lang="ru-RU" sz="20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напротив </a:t>
            </a:r>
            <a:r>
              <a:rPr lang="ru-RU" sz="200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д.7 к2</a:t>
            </a:r>
          </a:p>
          <a:p>
            <a:pPr marL="0" indent="0">
              <a:buNone/>
            </a:pPr>
            <a:endParaRPr lang="ru-RU" sz="1800" b="1" dirty="0" smtClean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r>
              <a:rPr lang="ru-RU" sz="20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Тел</a:t>
            </a:r>
            <a:r>
              <a:rPr lang="ru-RU" sz="200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.: +7 (495) </a:t>
            </a:r>
            <a:r>
              <a:rPr lang="ru-RU" sz="20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744-51-00</a:t>
            </a:r>
          </a:p>
          <a:p>
            <a:pPr marL="0" indent="0">
              <a:buNone/>
            </a:pPr>
            <a:r>
              <a:rPr lang="ru-RU" sz="20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+7 (963) 711-80-03</a:t>
            </a:r>
          </a:p>
          <a:p>
            <a:pPr marL="0" indent="0">
              <a:buNone/>
            </a:pPr>
            <a:r>
              <a:rPr lang="ru-RU" sz="20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+7 (903) 196-92-94</a:t>
            </a:r>
            <a:endParaRPr lang="ru-RU" sz="2000" dirty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r>
              <a:rPr lang="ru-RU" sz="200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E-</a:t>
            </a:r>
            <a:r>
              <a:rPr lang="ru-RU" sz="2000" dirty="0" err="1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mail</a:t>
            </a:r>
            <a:r>
              <a:rPr lang="ru-RU" sz="200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en-US" sz="2000" dirty="0" smtClean="0">
                <a:latin typeface="Arial" pitchFamily="34" charset="0"/>
                <a:cs typeface="Arial" pitchFamily="34" charset="0"/>
                <a:hlinkClick r:id="rId3"/>
              </a:rPr>
              <a:t>admin@applehill.ru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 marL="0" indent="0">
              <a:buNone/>
            </a:pP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          </a:t>
            </a:r>
            <a:r>
              <a:rPr lang="en-US" sz="2000" dirty="0" smtClean="0">
                <a:latin typeface="Arial" pitchFamily="34" charset="0"/>
                <a:cs typeface="Arial" pitchFamily="34" charset="0"/>
                <a:hlinkClick r:id="rId4"/>
              </a:rPr>
              <a:t>info@applehill.ru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endParaRPr lang="ru-RU" sz="2000" dirty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ru-RU" sz="1400" dirty="0"/>
          </a:p>
          <a:p>
            <a:endParaRPr lang="en-US" sz="1500" dirty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endParaRPr lang="ru-RU" sz="1450" dirty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3" descr="C:\Users\Администратор\Desktop\wbblV6EBl3c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512"/>
          <a:stretch/>
        </p:blipFill>
        <p:spPr bwMode="auto">
          <a:xfrm>
            <a:off x="5292143" y="1916832"/>
            <a:ext cx="3744353" cy="2737715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 descr="C:\Users\Администратор\Desktop\ah-logo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75" y="6089770"/>
            <a:ext cx="619239" cy="723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Содержимое 2"/>
          <p:cNvSpPr txBox="1">
            <a:spLocks/>
          </p:cNvSpPr>
          <p:nvPr/>
        </p:nvSpPr>
        <p:spPr>
          <a:xfrm>
            <a:off x="467544" y="6381328"/>
            <a:ext cx="3131652" cy="5040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itchFamily="34" charset="0"/>
              <a:buNone/>
            </a:pPr>
            <a:r>
              <a:rPr lang="ru-RU" sz="2500" b="1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500" b="1" dirty="0" smtClean="0">
                <a:solidFill>
                  <a:srgbClr val="7ABC32"/>
                </a:solidFill>
                <a:latin typeface="Andalus" pitchFamily="18" charset="-78"/>
                <a:cs typeface="Andalus" pitchFamily="18" charset="-78"/>
              </a:rPr>
              <a:t>Applehill.ru</a:t>
            </a:r>
            <a:endParaRPr lang="ru-RU" sz="2500" b="1" dirty="0" smtClean="0">
              <a:solidFill>
                <a:srgbClr val="7ABC32"/>
              </a:solidFill>
              <a:latin typeface="Arial" pitchFamily="34" charset="0"/>
              <a:cs typeface="Andalus" pitchFamily="18" charset="-78"/>
            </a:endParaRPr>
          </a:p>
          <a:p>
            <a:pPr>
              <a:buFont typeface="Arial" pitchFamily="34" charset="0"/>
              <a:buNone/>
            </a:pPr>
            <a:endParaRPr lang="ru-RU" sz="2500" b="1" dirty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 descr="C:\Users\Администратор\Desktop\358486_large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7" y="4221089"/>
            <a:ext cx="3793591" cy="252028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796056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6508" y="1268760"/>
            <a:ext cx="9127492" cy="576064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ru-RU" sz="2500" b="1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  Площадка «Яблоневый сад»</a:t>
            </a:r>
            <a:endParaRPr lang="ru-RU" sz="2500" b="1" dirty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Объект 2"/>
          <p:cNvSpPr txBox="1">
            <a:spLocks/>
          </p:cNvSpPr>
          <p:nvPr/>
        </p:nvSpPr>
        <p:spPr>
          <a:xfrm>
            <a:off x="251519" y="1791072"/>
            <a:ext cx="8640961" cy="45902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5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Территория, размером 1,5 гектара, идеально подходит для проведения свадеб, выездных церемоний, церемоний на свежем воздухе.</a:t>
            </a:r>
            <a:endParaRPr lang="ru-RU" sz="1650" dirty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165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Летом </a:t>
            </a:r>
            <a:r>
              <a:rPr lang="ru-RU" sz="165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гостей радует </a:t>
            </a:r>
            <a:r>
              <a:rPr lang="ru-RU" sz="165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пруд, </a:t>
            </a:r>
            <a:r>
              <a:rPr lang="ru-RU" sz="165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ухоженные </a:t>
            </a:r>
            <a:r>
              <a:rPr lang="ru-RU" sz="165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газоны, беседки, а также сцена, размером 6х4 м, </a:t>
            </a:r>
            <a:r>
              <a:rPr lang="ru-RU" sz="165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шезлонги для «природного солярия</a:t>
            </a:r>
            <a:r>
              <a:rPr lang="ru-RU" sz="165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» и надувной бассейн (по желанию).</a:t>
            </a:r>
            <a:endParaRPr lang="ru-RU" sz="1650" dirty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165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Для </a:t>
            </a:r>
            <a:r>
              <a:rPr lang="ru-RU" sz="165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гостей огромный выбор активностей и дополнительного оборудования</a:t>
            </a:r>
            <a:endParaRPr lang="ru-RU" sz="1650" dirty="0" smtClean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165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На территории сада находится многофункциональный </a:t>
            </a:r>
            <a:r>
              <a:rPr lang="ru-RU" sz="165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зал, размером 550кв. м.</a:t>
            </a:r>
          </a:p>
          <a:p>
            <a:r>
              <a:rPr lang="ru-RU" sz="165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Территория сада позволяет проводить мероприятия до 800 гостей</a:t>
            </a:r>
            <a:r>
              <a:rPr lang="en-US" sz="165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.</a:t>
            </a:r>
            <a:endParaRPr lang="ru-RU" sz="1650" dirty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165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В помещении зала находится 2 гардеробных комнаты, кухня, мангальная зона, туалеты, кондиционеры и стационарное отопление зимой.</a:t>
            </a:r>
          </a:p>
          <a:p>
            <a:pPr algn="just"/>
            <a:r>
              <a:rPr lang="ru-RU" sz="160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Услуги кейтеринга позволяют организовать питание </a:t>
            </a:r>
            <a:r>
              <a:rPr lang="ru-RU" sz="16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на любой вкус для </a:t>
            </a:r>
            <a:r>
              <a:rPr lang="ru-RU" sz="160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Вашего мероприятия. Профессиональные повара приготовят самые изысканные </a:t>
            </a:r>
            <a:r>
              <a:rPr lang="ru-RU" sz="16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блюда в любой стилистике.</a:t>
            </a:r>
          </a:p>
          <a:p>
            <a:pPr algn="just"/>
            <a:r>
              <a:rPr lang="ru-RU" sz="16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Также у нас Вы можете приобрести услуги фотографа, видео оператора, ведущего, музыкантов и музыкальных групп; А также, </a:t>
            </a:r>
            <a:r>
              <a:rPr lang="ru-RU" sz="160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с</a:t>
            </a:r>
            <a:r>
              <a:rPr lang="ru-RU" sz="16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пециально для Вас, мы изготовим свадебный букет, украсим свадебный автомобиль и задекорируем площадку.</a:t>
            </a:r>
            <a:endParaRPr lang="ru-RU" sz="1600" dirty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ru-RU" sz="1400" dirty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0"/>
            <a:endParaRPr lang="ru-RU" sz="1800" b="1" dirty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0"/>
            <a:endParaRPr lang="ru-RU" sz="1800" b="1" dirty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0"/>
            <a:endParaRPr lang="ru-RU" sz="1800" b="1" dirty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0"/>
            <a:endParaRPr lang="ru-RU" sz="1800" b="1" dirty="0" smtClean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0"/>
            <a:endParaRPr lang="ru-RU" sz="1800" b="1" dirty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0"/>
            <a:endParaRPr lang="ru-RU" sz="1800" b="1" dirty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0"/>
            <a:endParaRPr lang="ru-RU" sz="1800" b="1" dirty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0"/>
            <a:endParaRPr lang="ru-RU" sz="1800" b="1" dirty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3" descr="C:\Users\Администратор\Desktop\ah-log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8604" y="6047558"/>
            <a:ext cx="619239" cy="723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 descr="D:\ECS\ECS_Лата-Трэк\500 ДИЗАЙН\Ушаков_сайт\main_baza_summer1-0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0015" b="71315"/>
          <a:stretch/>
        </p:blipFill>
        <p:spPr bwMode="auto">
          <a:xfrm>
            <a:off x="126" y="0"/>
            <a:ext cx="9143874" cy="125772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785336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3" descr="D:\ECS\ECS_Лата-Трэк\500 ДИЗАЙН\Ушаков_сайт\main_baza_summer1-0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0015" b="71315"/>
          <a:stretch/>
        </p:blipFill>
        <p:spPr bwMode="auto">
          <a:xfrm>
            <a:off x="126" y="0"/>
            <a:ext cx="9143874" cy="125772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\\latasrv\Data_share\Event-отдел\Презентации площадок\Добавить в презенташки\12593446_1003465223030768_4183358969632034722_o.jpg"/>
          <p:cNvPicPr>
            <a:picLocks noChangeAspect="1" noChangeArrowheads="1"/>
          </p:cNvPicPr>
          <p:nvPr/>
        </p:nvPicPr>
        <p:blipFill>
          <a:blip r:embed="rId3" cstate="print"/>
          <a:srcRect l="20106" t="10135" r="25289"/>
          <a:stretch>
            <a:fillRect/>
          </a:stretch>
        </p:blipFill>
        <p:spPr bwMode="auto">
          <a:xfrm>
            <a:off x="3181181" y="4187311"/>
            <a:ext cx="2758971" cy="255405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 descr="\\latasrv\Data_share\Event-отдел\ФОТООТЧЕТЫ с мероприятий\1 ЯБЛОНЕВЫЙ САД\Яблоневый сад_зима\Для презентации\719.jpg"/>
          <p:cNvPicPr>
            <a:picLocks noChangeAspect="1" noChangeArrowheads="1"/>
          </p:cNvPicPr>
          <p:nvPr/>
        </p:nvPicPr>
        <p:blipFill>
          <a:blip r:embed="rId4" cstate="print"/>
          <a:srcRect l="7483" r="4406"/>
          <a:stretch>
            <a:fillRect/>
          </a:stretch>
        </p:blipFill>
        <p:spPr bwMode="auto">
          <a:xfrm>
            <a:off x="107504" y="4293096"/>
            <a:ext cx="3198761" cy="242088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8" name="Picture 4" descr="\\latasrv\Data_share\Event-отдел\ФОТООТЧЕТЫ с мероприятий\1 ЯБЛОНЕВЫЙ САД\Яблоневый сад_зима\Для презентации\061.jpg"/>
          <p:cNvPicPr>
            <a:picLocks noChangeAspect="1" noChangeArrowheads="1"/>
          </p:cNvPicPr>
          <p:nvPr/>
        </p:nvPicPr>
        <p:blipFill>
          <a:blip r:embed="rId5" cstate="print"/>
          <a:srcRect t="3125"/>
          <a:stretch>
            <a:fillRect/>
          </a:stretch>
        </p:blipFill>
        <p:spPr bwMode="auto">
          <a:xfrm>
            <a:off x="1475656" y="2246919"/>
            <a:ext cx="3167416" cy="204617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Picture 4" descr="\\latasrv\Data_share\Event-отдел\ФОТООТЧЕТЫ с мероприятий\1 ЯБЛОНЕВЫЙ САД\Яблоневый сад_зима\Для презентации\_MG_6244.jpg"/>
          <p:cNvPicPr>
            <a:picLocks noChangeAspect="1" noChangeArrowheads="1"/>
          </p:cNvPicPr>
          <p:nvPr/>
        </p:nvPicPr>
        <p:blipFill>
          <a:blip r:embed="rId6" cstate="print"/>
          <a:srcRect r="10986"/>
          <a:stretch>
            <a:fillRect/>
          </a:stretch>
        </p:blipFill>
        <p:spPr bwMode="auto">
          <a:xfrm>
            <a:off x="3275856" y="72008"/>
            <a:ext cx="2752538" cy="206084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6" name="Picture 2" descr="C:\Users\usr\Desktop\площадки\зима\IMG_798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7504" y="44625"/>
            <a:ext cx="3240360" cy="216023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2" descr="\\latasrv\Data_share\Event-отдел\1 ДЛЯ САЙТА APPLE HILL\1 САЙТ APPLEHILL\2 Раздел ПЛОЩАДКИ\1 Яблоневый сад\_MG_8277.jpg"/>
          <p:cNvPicPr>
            <a:picLocks noChangeAspect="1" noChangeArrowheads="1"/>
          </p:cNvPicPr>
          <p:nvPr/>
        </p:nvPicPr>
        <p:blipFill>
          <a:blip r:embed="rId8" cstate="print"/>
          <a:srcRect l="4080" r="8206"/>
          <a:stretch>
            <a:fillRect/>
          </a:stretch>
        </p:blipFill>
        <p:spPr bwMode="auto">
          <a:xfrm>
            <a:off x="5940152" y="4509120"/>
            <a:ext cx="3096344" cy="218449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Picture 3" descr="C:\Users\Администратор\Desktop\ah-logo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2924944"/>
            <a:ext cx="619239" cy="723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 descr="C:\Users\Администратор\Desktop\ah-logo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44408" y="2852936"/>
            <a:ext cx="619239" cy="723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\\latasrv\Data_share\Event-отдел\1 ДЛЯ САЙТА APPLE HILL\1 САЙТ APPLEHILL\5 Раздел КЕЙТЕРИНГ и банкетное меню\Меню_Барбекю\фуршетная линия холодное 2.jpg"/>
          <p:cNvPicPr>
            <a:picLocks noChangeAspect="1" noChangeArrowheads="1"/>
          </p:cNvPicPr>
          <p:nvPr/>
        </p:nvPicPr>
        <p:blipFill>
          <a:blip r:embed="rId10" cstate="print"/>
          <a:srcRect t="6212" r="13019" b="7247"/>
          <a:stretch>
            <a:fillRect/>
          </a:stretch>
        </p:blipFill>
        <p:spPr bwMode="auto">
          <a:xfrm>
            <a:off x="6012160" y="44624"/>
            <a:ext cx="3024336" cy="200621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3" descr="C:\Users\usr\Desktop\2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788024" y="2137239"/>
            <a:ext cx="3168352" cy="215585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3759054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3" descr="D:\ECS\ECS_Лата-Трэк\500 ДИЗАЙН\Ушаков_сайт\main_baza_summer1-0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0015" b="71315"/>
          <a:stretch/>
        </p:blipFill>
        <p:spPr bwMode="auto">
          <a:xfrm>
            <a:off x="126" y="0"/>
            <a:ext cx="9143874" cy="1257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r\Desktop\20160604151004 KOT_2050-3.jpg"/>
          <p:cNvPicPr>
            <a:picLocks noChangeAspect="1" noChangeArrowheads="1"/>
          </p:cNvPicPr>
          <p:nvPr/>
        </p:nvPicPr>
        <p:blipFill>
          <a:blip r:embed="rId3" cstate="print"/>
          <a:srcRect b="3683"/>
          <a:stretch>
            <a:fillRect/>
          </a:stretch>
        </p:blipFill>
        <p:spPr bwMode="auto">
          <a:xfrm>
            <a:off x="4572000" y="116632"/>
            <a:ext cx="3690411" cy="237626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3" descr="C:\Users\Администратор\Desktop\ah-logo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11960" y="3212976"/>
            <a:ext cx="619239" cy="723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\\latasrv\Data_share\Event-отдел\Презентации площадок\добавить ябл\AT1U2270.jpg"/>
          <p:cNvPicPr>
            <a:picLocks noChangeAspect="1" noChangeArrowheads="1"/>
          </p:cNvPicPr>
          <p:nvPr/>
        </p:nvPicPr>
        <p:blipFill>
          <a:blip r:embed="rId5" cstate="print"/>
          <a:srcRect t="6595"/>
          <a:stretch>
            <a:fillRect/>
          </a:stretch>
        </p:blipFill>
        <p:spPr bwMode="auto">
          <a:xfrm>
            <a:off x="612308" y="116632"/>
            <a:ext cx="3815676" cy="237626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3" descr="\\latasrv\Data_share\Event-отдел\Презентации площадок\добавить ябл\AT1U4054.jpg"/>
          <p:cNvPicPr>
            <a:picLocks noChangeAspect="1" noChangeArrowheads="1"/>
          </p:cNvPicPr>
          <p:nvPr/>
        </p:nvPicPr>
        <p:blipFill>
          <a:blip r:embed="rId6" cstate="print"/>
          <a:srcRect l="3368" t="6760" r="3717"/>
          <a:stretch>
            <a:fillRect/>
          </a:stretch>
        </p:blipFill>
        <p:spPr bwMode="auto">
          <a:xfrm>
            <a:off x="107504" y="2492896"/>
            <a:ext cx="3600400" cy="198634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5" descr="\\latasrv\Data_share\Event-отдел\Презентации площадок\добавить ябл\AT1U4273.jpg"/>
          <p:cNvPicPr>
            <a:picLocks noChangeAspect="1" noChangeArrowheads="1"/>
          </p:cNvPicPr>
          <p:nvPr/>
        </p:nvPicPr>
        <p:blipFill>
          <a:blip r:embed="rId7" cstate="print"/>
          <a:srcRect t="5631" b="9908"/>
          <a:stretch>
            <a:fillRect/>
          </a:stretch>
        </p:blipFill>
        <p:spPr bwMode="auto">
          <a:xfrm>
            <a:off x="5292080" y="2420888"/>
            <a:ext cx="3744416" cy="216024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6" name="Picture 2" descr="C:\Users\usr\Desktop\20160604151506 KOT_2063-16.jpg"/>
          <p:cNvPicPr>
            <a:picLocks noChangeAspect="1" noChangeArrowheads="1"/>
          </p:cNvPicPr>
          <p:nvPr/>
        </p:nvPicPr>
        <p:blipFill>
          <a:blip r:embed="rId8" cstate="print"/>
          <a:srcRect b="4267"/>
          <a:stretch>
            <a:fillRect/>
          </a:stretch>
        </p:blipFill>
        <p:spPr bwMode="auto">
          <a:xfrm>
            <a:off x="827584" y="4437112"/>
            <a:ext cx="3600400" cy="230425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4" descr="\\latasrv\Data_share\Event-отдел\Презентации площадок\добавить ябл\AT1U4124.jpg"/>
          <p:cNvPicPr>
            <a:picLocks noChangeAspect="1" noChangeArrowheads="1"/>
          </p:cNvPicPr>
          <p:nvPr/>
        </p:nvPicPr>
        <p:blipFill>
          <a:blip r:embed="rId9" cstate="print"/>
          <a:srcRect b="13726"/>
          <a:stretch>
            <a:fillRect/>
          </a:stretch>
        </p:blipFill>
        <p:spPr bwMode="auto">
          <a:xfrm>
            <a:off x="4572000" y="4581128"/>
            <a:ext cx="3707904" cy="213285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7590548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3" descr="D:\ECS\ECS_Лата-Трэк\500 ДИЗАЙН\Ушаков_сайт\main_baza_summer1-0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0015" b="71315"/>
          <a:stretch/>
        </p:blipFill>
        <p:spPr bwMode="auto">
          <a:xfrm>
            <a:off x="126" y="0"/>
            <a:ext cx="9143874" cy="1257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usr\Desktop\площадки\зима\2015_01_15_ECS_Oriflame_499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526" y="2348880"/>
            <a:ext cx="3129322" cy="208621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2" name="Picture 4" descr="C:\Users\usr\Desktop\площадки\зима\2015_01_15_ECS_Oriflame_5292.jpg"/>
          <p:cNvPicPr>
            <a:picLocks noChangeAspect="1" noChangeArrowheads="1"/>
          </p:cNvPicPr>
          <p:nvPr/>
        </p:nvPicPr>
        <p:blipFill>
          <a:blip r:embed="rId4" cstate="print"/>
          <a:srcRect l="6897"/>
          <a:stretch>
            <a:fillRect/>
          </a:stretch>
        </p:blipFill>
        <p:spPr bwMode="auto">
          <a:xfrm>
            <a:off x="107504" y="116632"/>
            <a:ext cx="2916325" cy="208823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3" name="Picture 5" descr="C:\Users\usr\Desktop\площадки\зима\IMG_131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84168" y="116632"/>
            <a:ext cx="2952328" cy="196878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2" descr="C:\Users\usr\Desktop\площадки\зима\сноуборд.JPG"/>
          <p:cNvPicPr>
            <a:picLocks noChangeAspect="1" noChangeArrowheads="1"/>
          </p:cNvPicPr>
          <p:nvPr/>
        </p:nvPicPr>
        <p:blipFill>
          <a:blip r:embed="rId6" cstate="print"/>
          <a:srcRect l="8661" r="19830"/>
          <a:stretch>
            <a:fillRect/>
          </a:stretch>
        </p:blipFill>
        <p:spPr bwMode="auto">
          <a:xfrm>
            <a:off x="2987824" y="359945"/>
            <a:ext cx="3168352" cy="198893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6" name="Picture 2" descr="\\latasrv\Data_share\Event-отдел\Презентации площадок\Добавить в презенташки\Хаски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724128" y="2276872"/>
            <a:ext cx="3275856" cy="212317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7" name="Picture 3" descr="\\latasrv\Data_share\Event-отдел\Презентации площадок\Добавить в презенташки\WinterArcheryParty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131840" y="2234987"/>
            <a:ext cx="2660736" cy="227413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8" name="Picture 4" descr="\\latasrv\Data_share\Event-отдел\Презентации площадок\Добавить в презенташки\12594011_1003465359697421_6987725964176020311_o.jpg"/>
          <p:cNvPicPr>
            <a:picLocks noChangeAspect="1" noChangeArrowheads="1"/>
          </p:cNvPicPr>
          <p:nvPr/>
        </p:nvPicPr>
        <p:blipFill>
          <a:blip r:embed="rId9" cstate="print"/>
          <a:srcRect l="4487" r="17979" b="13514"/>
          <a:stretch>
            <a:fillRect/>
          </a:stretch>
        </p:blipFill>
        <p:spPr bwMode="auto">
          <a:xfrm>
            <a:off x="5688632" y="4568739"/>
            <a:ext cx="3347864" cy="210062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9" name="Picture 5" descr="\\latasrv\Data_share\Event-отдел\Презентации площадок\Добавить в презенташки\DSC_7700_r.JPG"/>
          <p:cNvPicPr>
            <a:picLocks noChangeAspect="1" noChangeArrowheads="1"/>
          </p:cNvPicPr>
          <p:nvPr/>
        </p:nvPicPr>
        <p:blipFill>
          <a:blip r:embed="rId10" cstate="print"/>
          <a:srcRect l="10055" r="4475"/>
          <a:stretch>
            <a:fillRect/>
          </a:stretch>
        </p:blipFill>
        <p:spPr bwMode="auto">
          <a:xfrm>
            <a:off x="107504" y="4610347"/>
            <a:ext cx="2736304" cy="213102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30" name="Picture 6" descr="\\latasrv\Data_share\Event-отдел\Презентации площадок\Добавить в презенташки\3kz0vKwMLh8.jpg"/>
          <p:cNvPicPr>
            <a:picLocks noChangeAspect="1" noChangeArrowheads="1"/>
          </p:cNvPicPr>
          <p:nvPr/>
        </p:nvPicPr>
        <p:blipFill>
          <a:blip r:embed="rId11" cstate="print"/>
          <a:srcRect r="7516"/>
          <a:stretch>
            <a:fillRect/>
          </a:stretch>
        </p:blipFill>
        <p:spPr bwMode="auto">
          <a:xfrm>
            <a:off x="2794189" y="4725144"/>
            <a:ext cx="3073955" cy="187220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" name="Picture 3" descr="C:\Users\Администратор\Desktop\ah-logo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55976" y="41099"/>
            <a:ext cx="619239" cy="723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7590548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3" descr="D:\ECS\ECS_Лата-Трэк\500 ДИЗАЙН\Ушаков_сайт\main_baza_summer1-0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0015" b="71315"/>
          <a:stretch/>
        </p:blipFill>
        <p:spPr bwMode="auto">
          <a:xfrm>
            <a:off x="126" y="0"/>
            <a:ext cx="9143874" cy="1257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Администратор\Desktop\ah-log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55976" y="2924944"/>
            <a:ext cx="619239" cy="723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\\latasrv\Data_share\Event-отдел\Презентации площадок\Зима\WP_20160311_16_30_58_Pro.jpg"/>
          <p:cNvPicPr>
            <a:picLocks noChangeAspect="1" noChangeArrowheads="1"/>
          </p:cNvPicPr>
          <p:nvPr/>
        </p:nvPicPr>
        <p:blipFill>
          <a:blip r:embed="rId4" cstate="print"/>
          <a:srcRect t="6395"/>
          <a:stretch>
            <a:fillRect/>
          </a:stretch>
        </p:blipFill>
        <p:spPr bwMode="auto">
          <a:xfrm>
            <a:off x="4572000" y="44624"/>
            <a:ext cx="3995936" cy="210790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31" name="Picture 7" descr="\\latasrv\Data_share\Event-отдел\Презентации площадок\Зима\WP_20160311_16_20_16_Pro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8966" y="116632"/>
            <a:ext cx="3961026" cy="223224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30" name="Picture 6" descr="\\latasrv\Data_share\Event-отдел\Презентации площадок\Зима\WP_20160311_17_50_51_Pro.jpg"/>
          <p:cNvPicPr>
            <a:picLocks noChangeAspect="1" noChangeArrowheads="1"/>
          </p:cNvPicPr>
          <p:nvPr/>
        </p:nvPicPr>
        <p:blipFill>
          <a:blip r:embed="rId6" cstate="print"/>
          <a:srcRect r="14311"/>
          <a:stretch>
            <a:fillRect/>
          </a:stretch>
        </p:blipFill>
        <p:spPr bwMode="auto">
          <a:xfrm>
            <a:off x="755576" y="2283329"/>
            <a:ext cx="3384376" cy="222579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0" name="Picture 2" descr="\\latasrv\Data_share\Event-отдел\ФОТООТЧЕТЫ с мероприятий\1 ЯБЛОНЕВЫЙ САД\Яблоневый сад_зима\Для презентации\169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915817" y="4652590"/>
            <a:ext cx="3024336" cy="201677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1" name="Picture 3" descr="\\latasrv\Data_share\Event-отдел\ФОТООТЧЕТЫ с мероприятий\1 ЯБЛОНЕВЫЙ САД\Яблоневый сад_зима\Для презентации\443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220072" y="2255263"/>
            <a:ext cx="3271887" cy="218184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3" name="Picture 5" descr="\\latasrv\Data_share\Event-отдел\ФОТООТЧЕТЫ с мероприятий\1 ЯБЛОНЕВЫЙ САД\Яблоневый сад_зима\Для презентации\069.jpg"/>
          <p:cNvPicPr>
            <a:picLocks noChangeAspect="1" noChangeArrowheads="1"/>
          </p:cNvPicPr>
          <p:nvPr/>
        </p:nvPicPr>
        <p:blipFill>
          <a:blip r:embed="rId9" cstate="print"/>
          <a:srcRect l="4529" r="11689"/>
          <a:stretch>
            <a:fillRect/>
          </a:stretch>
        </p:blipFill>
        <p:spPr bwMode="auto">
          <a:xfrm>
            <a:off x="107504" y="4581128"/>
            <a:ext cx="2664296" cy="212057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5" descr="\\latasrv\Data_share\Event-отдел\Презентации площадок\Зима\WP_20160311_17_07_39_Pro.jpg"/>
          <p:cNvPicPr>
            <a:picLocks noChangeAspect="1" noChangeArrowheads="1"/>
          </p:cNvPicPr>
          <p:nvPr/>
        </p:nvPicPr>
        <p:blipFill>
          <a:blip r:embed="rId10" cstate="print"/>
          <a:srcRect r="9882"/>
          <a:stretch>
            <a:fillRect/>
          </a:stretch>
        </p:blipFill>
        <p:spPr bwMode="auto">
          <a:xfrm>
            <a:off x="5580112" y="4579915"/>
            <a:ext cx="3456384" cy="216145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7590548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3" descr="D:\ECS\ECS_Лата-Трэк\500 ДИЗАЙН\Ушаков_сайт\main_baza_summer1-0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0015" b="71315"/>
          <a:stretch/>
        </p:blipFill>
        <p:spPr bwMode="auto">
          <a:xfrm>
            <a:off x="126" y="0"/>
            <a:ext cx="9143874" cy="1257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6" descr="\\latasrv\Data_share\Event-отдел\ФОТООТЧЕТЫ с мероприятий\1 ЯБЛОНЕВЫЙ САД\Фото_2017 год\Фото от Жанны\image001 (3).jpg"/>
          <p:cNvPicPr>
            <a:picLocks noChangeAspect="1" noChangeArrowheads="1"/>
          </p:cNvPicPr>
          <p:nvPr/>
        </p:nvPicPr>
        <p:blipFill>
          <a:blip r:embed="rId3" cstate="print"/>
          <a:srcRect l="11479"/>
          <a:stretch>
            <a:fillRect/>
          </a:stretch>
        </p:blipFill>
        <p:spPr bwMode="auto">
          <a:xfrm>
            <a:off x="3307575" y="404664"/>
            <a:ext cx="2776593" cy="208823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7" descr="\\latasrv\Data_share\Event-отдел\ФОТООТЧЕТЫ с мероприятий\1 ЯБЛОНЕВЫЙ САД\Фото_2017 год\Фото от Жанны\image02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56176" y="476672"/>
            <a:ext cx="2920313" cy="194421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32" name="Picture 8" descr="\\latasrv\Data_share\Event-отдел\ФОТООТЧЕТЫ с мероприятий\1 ЯБЛОНЕВЫЙ САД\Фото_2017 год\Фото от Жанны\image01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476672"/>
            <a:ext cx="3126110" cy="208122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33" name="Picture 9" descr="\\latasrv\Data_share\Event-отдел\ФОТООТЧЕТЫ с мероприятий\1 ЯБЛОНЕВЫЙ САД\Фото_2017 год\Фото от Жанны\image003 (2)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4250" y="2564904"/>
            <a:ext cx="3017590" cy="200897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34" name="Picture 10" descr="\\latasrv\Data_share\Event-отдел\ФОТООТЧЕТЫ с мероприятий\1 ЯБЛОНЕВЫЙ САД\Фото_2017 год\Фото от Жанны\image007 (2)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7504" y="4581128"/>
            <a:ext cx="3281317" cy="213285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8" name="Picture 4" descr="\\latasrv\Data_share\Event-отдел\ФОТООТЧЕТЫ с мероприятий\1 ЯБЛОНЕВЫЙ САД\Фото_2017 год\Фото от Жанны\image004.jpg"/>
          <p:cNvPicPr>
            <a:picLocks noChangeAspect="1" noChangeArrowheads="1"/>
          </p:cNvPicPr>
          <p:nvPr/>
        </p:nvPicPr>
        <p:blipFill>
          <a:blip r:embed="rId8" cstate="print"/>
          <a:srcRect r="5121"/>
          <a:stretch>
            <a:fillRect/>
          </a:stretch>
        </p:blipFill>
        <p:spPr bwMode="auto">
          <a:xfrm>
            <a:off x="3275856" y="2564904"/>
            <a:ext cx="2952328" cy="207162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9" name="Picture 5" descr="\\latasrv\Data_share\Event-отдел\ФОТООТЧЕТЫ с мероприятий\1 ЯБЛОНЕВЫЙ САД\Фото_2017 год\Фото от Жанны\image005 (2)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982394" y="2475834"/>
            <a:ext cx="3054102" cy="203328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35" name="Picture 11" descr="\\latasrv\Data_share\Event-отдел\ФОТООТЧЕТЫ с мероприятий\1 ЯБЛОНЕВЫЙ САД\Фото_2017 год\Фото от Жанны\image031.jpg"/>
          <p:cNvPicPr>
            <a:picLocks noChangeAspect="1" noChangeArrowheads="1"/>
          </p:cNvPicPr>
          <p:nvPr/>
        </p:nvPicPr>
        <p:blipFill>
          <a:blip r:embed="rId10" cstate="print"/>
          <a:srcRect l="7163" r="11662"/>
          <a:stretch>
            <a:fillRect/>
          </a:stretch>
        </p:blipFill>
        <p:spPr bwMode="auto">
          <a:xfrm>
            <a:off x="3347864" y="4733430"/>
            <a:ext cx="2448272" cy="200793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6" name="Picture 2" descr="\\latasrv\Data_share\Event-отдел\ФОТООТЧЕТЫ с мероприятий\1 ЯБЛОНЕВЫЙ САД\Фото_2017 год\Фото от Жанны\DSC_0369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868144" y="4653136"/>
            <a:ext cx="3159084" cy="206325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3" descr="C:\Users\Администратор\Desktop\ah-logo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0"/>
            <a:ext cx="619239" cy="723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7590548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3" descr="D:\ECS\ECS_Лата-Трэк\500 ДИЗАЙН\Ушаков_сайт\main_baza_summer1-0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0015" b="71315"/>
          <a:stretch/>
        </p:blipFill>
        <p:spPr bwMode="auto">
          <a:xfrm>
            <a:off x="126" y="0"/>
            <a:ext cx="9143874" cy="1257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3" descr="C:\Users\Администратор\Desktop\ah-log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67944" y="3641499"/>
            <a:ext cx="619239" cy="723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usr\Desktop\kimak-12.05.16@16.17.29#08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306" y="4509120"/>
            <a:ext cx="8973998" cy="172819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099" name="Picture 3" descr="C:\Users\usr\Desktop\kimak-12.05.16@17.03.36#08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101" y="1772816"/>
            <a:ext cx="8952395" cy="172819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7590548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3" descr="D:\ECS\ECS_Лата-Трэк\500 ДИЗАЙН\Ушаков_сайт\main_baza_summer1-0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0015" b="71315"/>
          <a:stretch/>
        </p:blipFill>
        <p:spPr bwMode="auto">
          <a:xfrm>
            <a:off x="126" y="0"/>
            <a:ext cx="9143874" cy="125772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6508" y="1340768"/>
            <a:ext cx="9127492" cy="576064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sz="2500" b="1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  ЗИМНЯЯ ИНФРАСТРУКТУРА</a:t>
            </a:r>
            <a:endParaRPr lang="ru-RU" sz="2500" b="1" dirty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Объект 2"/>
          <p:cNvSpPr txBox="1">
            <a:spLocks/>
          </p:cNvSpPr>
          <p:nvPr/>
        </p:nvSpPr>
        <p:spPr>
          <a:xfrm>
            <a:off x="251519" y="2088232"/>
            <a:ext cx="4536505" cy="357301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/>
            <a:r>
              <a:rPr lang="ru-RU" sz="1700" b="1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Сноуборд парк</a:t>
            </a:r>
          </a:p>
          <a:p>
            <a:pPr marL="0"/>
            <a:r>
              <a:rPr lang="ru-RU" sz="1700" b="1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Тюбинг</a:t>
            </a:r>
          </a:p>
          <a:p>
            <a:pPr marL="0"/>
            <a:r>
              <a:rPr lang="ru-RU" sz="1700" b="1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Беговые лыжи</a:t>
            </a:r>
          </a:p>
          <a:p>
            <a:pPr marL="0"/>
            <a:r>
              <a:rPr lang="ru-RU" sz="1700" b="1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Обучение катанию на лыжах и сноуборде</a:t>
            </a:r>
          </a:p>
          <a:p>
            <a:pPr marL="0"/>
            <a:r>
              <a:rPr lang="ru-RU" sz="1700" b="1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Лучный </a:t>
            </a:r>
            <a:r>
              <a:rPr lang="ru-RU" sz="1700" b="1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и пневматический </a:t>
            </a:r>
            <a:r>
              <a:rPr lang="ru-RU" sz="1700" b="1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тир</a:t>
            </a:r>
          </a:p>
          <a:p>
            <a:pPr marL="0"/>
            <a:r>
              <a:rPr lang="ru-RU" sz="1700" b="1" dirty="0" err="1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Квадроканат</a:t>
            </a:r>
            <a:r>
              <a:rPr lang="ru-RU" sz="1700" b="1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marL="0"/>
            <a:r>
              <a:rPr lang="ru-RU" sz="1700" b="1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Мега-волейбол </a:t>
            </a:r>
          </a:p>
          <a:p>
            <a:pPr marL="0"/>
            <a:r>
              <a:rPr lang="ru-RU" sz="1700" b="1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Полеты в </a:t>
            </a:r>
            <a:r>
              <a:rPr lang="ru-RU" sz="1700" b="1" dirty="0" err="1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аэротрубе</a:t>
            </a:r>
            <a:endParaRPr lang="ru-RU" sz="1700" b="1" dirty="0" smtClean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0"/>
            <a:r>
              <a:rPr lang="ru-RU" sz="1700" b="1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Катание на собачьих и оленьих упряжках </a:t>
            </a:r>
          </a:p>
          <a:p>
            <a:pPr marL="0"/>
            <a:r>
              <a:rPr lang="ru-RU" sz="1700" b="1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Площадки </a:t>
            </a:r>
            <a:r>
              <a:rPr lang="ru-RU" sz="1700" b="1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для </a:t>
            </a:r>
            <a:r>
              <a:rPr lang="ru-RU" sz="1700" b="1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тимбилдинга</a:t>
            </a:r>
          </a:p>
          <a:p>
            <a:pPr marL="0"/>
            <a:r>
              <a:rPr lang="ru-RU" sz="1700" b="1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Программы для тимбилдинга</a:t>
            </a:r>
          </a:p>
          <a:p>
            <a:pPr marL="0" indent="0">
              <a:buNone/>
            </a:pPr>
            <a:endParaRPr lang="ru-RU" sz="1700" b="1" dirty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0"/>
            <a:endParaRPr lang="ru-RU" sz="1800" b="1" dirty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0"/>
            <a:endParaRPr lang="ru-RU" sz="1800" b="1" dirty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0"/>
            <a:endParaRPr lang="ru-RU" sz="1800" b="1" dirty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0"/>
            <a:endParaRPr lang="ru-RU" sz="1800" b="1" dirty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0"/>
            <a:endParaRPr lang="ru-RU" sz="1800" b="1" dirty="0" smtClean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0"/>
            <a:endParaRPr lang="ru-RU" sz="1800" b="1" dirty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0"/>
            <a:endParaRPr lang="ru-RU" sz="1800" b="1" dirty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0"/>
            <a:endParaRPr lang="ru-RU" sz="1800" b="1" dirty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0"/>
            <a:endParaRPr lang="ru-RU" sz="1800" b="1" dirty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3" descr="C:\Users\Администратор\Desktop\ah-log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6017763"/>
            <a:ext cx="619239" cy="723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\\192.168.1.41\Users\Public\Общая\ДЛЯ САЙТА APPLE HILL\канат\db_pic (1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3078" y="5179958"/>
            <a:ext cx="1633418" cy="1633418"/>
          </a:xfrm>
          <a:prstGeom prst="rect">
            <a:avLst/>
          </a:prstGeom>
          <a:noFill/>
          <a:ln w="38100">
            <a:solidFill>
              <a:schemeClr val="bg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\\192.168.1.41\Users\Public\Общая\ДЛЯ САЙТА APPLE HILL\Волейбол\Мега-волейбол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5589" y="1121019"/>
            <a:ext cx="1633418" cy="1633418"/>
          </a:xfrm>
          <a:prstGeom prst="rect">
            <a:avLst/>
          </a:prstGeom>
          <a:noFill/>
          <a:ln w="38100">
            <a:solidFill>
              <a:schemeClr val="bg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Администратор\Desktop\11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2814" y="5476815"/>
            <a:ext cx="2006849" cy="1336561"/>
          </a:xfrm>
          <a:prstGeom prst="rect">
            <a:avLst/>
          </a:prstGeom>
          <a:noFill/>
          <a:ln w="38100">
            <a:solidFill>
              <a:schemeClr val="bg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Администратор\Desktop\IMG_7058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1190" y="4241819"/>
            <a:ext cx="2021130" cy="1347421"/>
          </a:xfrm>
          <a:prstGeom prst="rect">
            <a:avLst/>
          </a:prstGeom>
          <a:noFill/>
          <a:ln w="38100">
            <a:solidFill>
              <a:schemeClr val="bg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Администратор\Desktop\P9065867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3647" r="1"/>
          <a:stretch/>
        </p:blipFill>
        <p:spPr bwMode="auto">
          <a:xfrm>
            <a:off x="4211960" y="2787038"/>
            <a:ext cx="1527992" cy="1527955"/>
          </a:xfrm>
          <a:prstGeom prst="rect">
            <a:avLst/>
          </a:prstGeom>
          <a:noFill/>
          <a:ln w="38100">
            <a:solidFill>
              <a:schemeClr val="bg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Администратор\Desktop\IMG_8948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1190" y="1988840"/>
            <a:ext cx="2021130" cy="1347420"/>
          </a:xfrm>
          <a:prstGeom prst="rect">
            <a:avLst/>
          </a:prstGeom>
          <a:noFill/>
          <a:ln w="38100">
            <a:solidFill>
              <a:schemeClr val="bg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Администратор\Desktop\ALS_9778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0588" y="3276898"/>
            <a:ext cx="2021130" cy="1345222"/>
          </a:xfrm>
          <a:prstGeom prst="rect">
            <a:avLst/>
          </a:prstGeom>
          <a:noFill/>
          <a:ln w="38100">
            <a:solidFill>
              <a:schemeClr val="bg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4066203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5571</TotalTime>
  <Words>433</Words>
  <Application>Microsoft Office PowerPoint</Application>
  <PresentationFormat>Экран (4:3)</PresentationFormat>
  <Paragraphs>83</Paragraphs>
  <Slides>13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Тема Office</vt:lpstr>
      <vt:lpstr>Яблоневый сад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Администратор</dc:creator>
  <cp:lastModifiedBy>usr</cp:lastModifiedBy>
  <cp:revision>149</cp:revision>
  <dcterms:created xsi:type="dcterms:W3CDTF">2014-07-14T07:22:14Z</dcterms:created>
  <dcterms:modified xsi:type="dcterms:W3CDTF">2018-01-10T12:38:51Z</dcterms:modified>
</cp:coreProperties>
</file>